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6" r:id="rId9"/>
    <p:sldId id="264" r:id="rId10"/>
    <p:sldId id="265"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9" d="100"/>
          <a:sy n="89" d="100"/>
        </p:scale>
        <p:origin x="61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106EEE4B-2FFE-4B1F-AE05-97BF87FDA254}" type="datetimeFigureOut">
              <a:rPr lang="en-IN" smtClean="0"/>
              <a:t>28-05-2022</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B79FDF5-8971-4BF7-B368-786FC9AA1F6D}"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95952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EEE4B-2FFE-4B1F-AE05-97BF87FDA254}" type="datetimeFigureOut">
              <a:rPr lang="en-IN" smtClean="0"/>
              <a:t>28-05-2022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2830750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EEE4B-2FFE-4B1F-AE05-97BF87FDA254}" type="datetimeFigureOut">
              <a:rPr lang="en-IN" smtClean="0"/>
              <a:t>28-05-2022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1513438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EEE4B-2FFE-4B1F-AE05-97BF87FDA254}" type="datetimeFigureOut">
              <a:rPr lang="en-IN" smtClean="0"/>
              <a:t>28-05-2022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79FDF5-8971-4BF7-B368-786FC9AA1F6D}"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24545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EEE4B-2FFE-4B1F-AE05-97BF87FDA254}" type="datetimeFigureOut">
              <a:rPr lang="en-IN" smtClean="0"/>
              <a:t>28-05-2022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2084575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6EEE4B-2FFE-4B1F-AE05-97BF87FDA254}" type="datetimeFigureOut">
              <a:rPr lang="en-IN" smtClean="0"/>
              <a:t>28-05-2022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1795949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6EEE4B-2FFE-4B1F-AE05-97BF87FDA254}" type="datetimeFigureOut">
              <a:rPr lang="en-IN" smtClean="0"/>
              <a:t>28-05-2022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717976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EEE4B-2FFE-4B1F-AE05-97BF87FDA254}"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2564512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EEE4B-2FFE-4B1F-AE05-97BF87FDA254}"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2757005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6EEE4B-2FFE-4B1F-AE05-97BF87FDA254}"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1284076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6EEE4B-2FFE-4B1F-AE05-97BF87FDA254}"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2869519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6EEE4B-2FFE-4B1F-AE05-97BF87FDA254}" type="datetimeFigureOut">
              <a:rPr lang="en-IN" smtClean="0"/>
              <a:t>28-05-2022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341649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6EEE4B-2FFE-4B1F-AE05-97BF87FDA254}" type="datetimeFigureOut">
              <a:rPr lang="en-IN" smtClean="0"/>
              <a:t>28-05-2022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18927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6EEE4B-2FFE-4B1F-AE05-97BF87FDA254}" type="datetimeFigureOut">
              <a:rPr lang="en-IN" smtClean="0"/>
              <a:t>28-05-2022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2461356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EEE4B-2FFE-4B1F-AE05-97BF87FDA254}" type="datetimeFigureOut">
              <a:rPr lang="en-IN" smtClean="0"/>
              <a:t>28-05-2022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2315585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EEE4B-2FFE-4B1F-AE05-97BF87FDA254}" type="datetimeFigureOut">
              <a:rPr lang="en-IN" smtClean="0"/>
              <a:t>28-05-2022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1129747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EEE4B-2FFE-4B1F-AE05-97BF87FDA254}" type="datetimeFigureOut">
              <a:rPr lang="en-IN" smtClean="0"/>
              <a:t>28-05-2022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B79FDF5-8971-4BF7-B368-786FC9AA1F6D}" type="slidenum">
              <a:rPr lang="en-IN" smtClean="0"/>
              <a:t>‹#›</a:t>
            </a:fld>
            <a:endParaRPr lang="en-IN"/>
          </a:p>
        </p:txBody>
      </p:sp>
    </p:spTree>
    <p:extLst>
      <p:ext uri="{BB962C8B-B14F-4D97-AF65-F5344CB8AC3E}">
        <p14:creationId xmlns:p14="http://schemas.microsoft.com/office/powerpoint/2010/main" val="2715367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106EEE4B-2FFE-4B1F-AE05-97BF87FDA254}" type="datetimeFigureOut">
              <a:rPr lang="en-IN" smtClean="0"/>
              <a:t>28-05-2022</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B79FDF5-8971-4BF7-B368-786FC9AA1F6D}" type="slidenum">
              <a:rPr lang="en-IN" smtClean="0"/>
              <a:t>‹#›</a:t>
            </a:fld>
            <a:endParaRPr lang="en-IN"/>
          </a:p>
        </p:txBody>
      </p:sp>
    </p:spTree>
    <p:extLst>
      <p:ext uri="{BB962C8B-B14F-4D97-AF65-F5344CB8AC3E}">
        <p14:creationId xmlns:p14="http://schemas.microsoft.com/office/powerpoint/2010/main" val="1755388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0221D-0B0C-2D26-A567-8503C873AC27}"/>
              </a:ext>
            </a:extLst>
          </p:cNvPr>
          <p:cNvSpPr>
            <a:spLocks noGrp="1"/>
          </p:cNvSpPr>
          <p:nvPr>
            <p:ph type="ctrTitle"/>
          </p:nvPr>
        </p:nvSpPr>
        <p:spPr/>
        <p:txBody>
          <a:bodyPr/>
          <a:lstStyle/>
          <a:p>
            <a:r>
              <a:rPr lang="en-IN" dirty="0">
                <a:effectLst>
                  <a:outerShdw blurRad="38100" dist="38100" dir="2700000" algn="tl">
                    <a:srgbClr val="000000">
                      <a:alpha val="43137"/>
                    </a:srgbClr>
                  </a:outerShdw>
                </a:effectLst>
              </a:rPr>
              <a:t>Movie dome</a:t>
            </a:r>
          </a:p>
        </p:txBody>
      </p:sp>
      <p:sp>
        <p:nvSpPr>
          <p:cNvPr id="3" name="Subtitle 2">
            <a:extLst>
              <a:ext uri="{FF2B5EF4-FFF2-40B4-BE49-F238E27FC236}">
                <a16:creationId xmlns:a16="http://schemas.microsoft.com/office/drawing/2014/main" id="{FAF8A9F3-6F3A-079B-7D1E-160E5B3BFC7C}"/>
              </a:ext>
            </a:extLst>
          </p:cNvPr>
          <p:cNvSpPr>
            <a:spLocks noGrp="1"/>
          </p:cNvSpPr>
          <p:nvPr>
            <p:ph type="subTitle" idx="1"/>
          </p:nvPr>
        </p:nvSpPr>
        <p:spPr/>
        <p:txBody>
          <a:bodyPr/>
          <a:lstStyle/>
          <a:p>
            <a:r>
              <a:rPr lang="en-IN" cap="none" dirty="0">
                <a:solidFill>
                  <a:schemeClr val="accent1"/>
                </a:solidFill>
                <a:effectLst>
                  <a:outerShdw blurRad="38100" dist="38100" dir="2700000" algn="tl">
                    <a:srgbClr val="000000">
                      <a:alpha val="43137"/>
                    </a:srgbClr>
                  </a:outerShdw>
                </a:effectLst>
              </a:rPr>
              <a:t>- Kavita </a:t>
            </a:r>
          </a:p>
        </p:txBody>
      </p:sp>
    </p:spTree>
    <p:extLst>
      <p:ext uri="{BB962C8B-B14F-4D97-AF65-F5344CB8AC3E}">
        <p14:creationId xmlns:p14="http://schemas.microsoft.com/office/powerpoint/2010/main" val="2371541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A03505-7F64-DE6F-E79C-3BD15EB47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04320" cy="5647765"/>
          </a:xfrm>
          <a:prstGeom prst="rect">
            <a:avLst/>
          </a:prstGeom>
        </p:spPr>
      </p:pic>
    </p:spTree>
    <p:extLst>
      <p:ext uri="{BB962C8B-B14F-4D97-AF65-F5344CB8AC3E}">
        <p14:creationId xmlns:p14="http://schemas.microsoft.com/office/powerpoint/2010/main" val="2622731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1387-DBDA-4026-49C7-72A078D52C18}"/>
              </a:ext>
            </a:extLst>
          </p:cNvPr>
          <p:cNvSpPr>
            <a:spLocks noGrp="1"/>
          </p:cNvSpPr>
          <p:nvPr>
            <p:ph type="title"/>
          </p:nvPr>
        </p:nvSpPr>
        <p:spPr>
          <a:xfrm>
            <a:off x="718075" y="1524897"/>
            <a:ext cx="10396882" cy="2713616"/>
          </a:xfrm>
        </p:spPr>
        <p:txBody>
          <a:bodyPr>
            <a:normAutofit fontScale="90000"/>
          </a:bodyPr>
          <a:lstStyle/>
          <a:p>
            <a:pPr algn="ctr"/>
            <a:br>
              <a:rPr lang="en-IN" dirty="0"/>
            </a:br>
            <a:r>
              <a:rPr lang="en-IN" sz="8800" cap="none" dirty="0">
                <a:effectLst>
                  <a:outerShdw blurRad="38100" dist="38100" dir="2700000" algn="tl">
                    <a:srgbClr val="000000">
                      <a:alpha val="43137"/>
                    </a:srgbClr>
                  </a:outerShdw>
                </a:effectLst>
              </a:rPr>
              <a:t>MovieDome </a:t>
            </a:r>
            <a:br>
              <a:rPr lang="en-IN" sz="8800" cap="none" dirty="0">
                <a:effectLst>
                  <a:outerShdw blurRad="38100" dist="38100" dir="2700000" algn="tl">
                    <a:srgbClr val="000000">
                      <a:alpha val="43137"/>
                    </a:srgbClr>
                  </a:outerShdw>
                </a:effectLst>
              </a:rPr>
            </a:br>
            <a:r>
              <a:rPr lang="en-IN" sz="5300" cap="none" dirty="0">
                <a:effectLst>
                  <a:outerShdw blurRad="38100" dist="38100" dir="2700000" algn="tl">
                    <a:srgbClr val="000000">
                      <a:alpha val="43137"/>
                    </a:srgbClr>
                  </a:outerShdw>
                </a:effectLst>
              </a:rPr>
              <a:t>signing off!!</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2592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E9DA2-AC96-A18E-05E3-BAD7F08D70AD}"/>
              </a:ext>
            </a:extLst>
          </p:cNvPr>
          <p:cNvSpPr>
            <a:spLocks noGrp="1"/>
          </p:cNvSpPr>
          <p:nvPr>
            <p:ph type="title"/>
          </p:nvPr>
        </p:nvSpPr>
        <p:spPr>
          <a:xfrm>
            <a:off x="897559" y="524436"/>
            <a:ext cx="10396882" cy="1151965"/>
          </a:xfrm>
        </p:spPr>
        <p:txBody>
          <a:bodyPr>
            <a:normAutofit/>
          </a:bodyPr>
          <a:lstStyle/>
          <a:p>
            <a:r>
              <a:rPr lang="en-US" i="0" cap="none" dirty="0">
                <a:solidFill>
                  <a:schemeClr val="accent1"/>
                </a:solidFill>
                <a:latin typeface="+mn-lt"/>
                <a:cs typeface="Times New Roman" panose="02020603050405020304" pitchFamily="18" charset="0"/>
              </a:rPr>
              <a:t>Objectives</a:t>
            </a:r>
            <a:endParaRPr lang="en-IN" cap="none" dirty="0">
              <a:solidFill>
                <a:srgbClr val="FF0000"/>
              </a:solidFill>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id="{D5B5A51F-F360-42F0-EBD3-5EF32DD85138}"/>
              </a:ext>
            </a:extLst>
          </p:cNvPr>
          <p:cNvSpPr>
            <a:spLocks noGrp="1"/>
          </p:cNvSpPr>
          <p:nvPr>
            <p:ph sz="quarter" idx="13"/>
          </p:nvPr>
        </p:nvSpPr>
        <p:spPr>
          <a:xfrm>
            <a:off x="683628" y="1838987"/>
            <a:ext cx="5932326" cy="3180026"/>
          </a:xfrm>
        </p:spPr>
        <p:txBody>
          <a:bodyPr>
            <a:normAutofit/>
          </a:bodyPr>
          <a:lstStyle/>
          <a:p>
            <a:pPr algn="just"/>
            <a:r>
              <a:rPr lang="en-US" b="0" i="0" cap="none" dirty="0">
                <a:solidFill>
                  <a:schemeClr val="accent1"/>
                </a:solidFill>
                <a:latin typeface="Times New Roman" panose="02020603050405020304" pitchFamily="18" charset="0"/>
                <a:cs typeface="Times New Roman" panose="02020603050405020304" pitchFamily="18" charset="0"/>
              </a:rPr>
              <a:t>Movie recommendation system created using collaborative filtering in website and content based filtering in ML algorithm such as K nearest neighbors. You can get recommended movies by movie name or genre.</a:t>
            </a:r>
          </a:p>
          <a:p>
            <a:pPr algn="just"/>
            <a:r>
              <a:rPr lang="en-US" cap="none" dirty="0">
                <a:solidFill>
                  <a:schemeClr val="accent1"/>
                </a:solidFill>
                <a:latin typeface="Times New Roman" panose="02020603050405020304" pitchFamily="18" charset="0"/>
                <a:cs typeface="Times New Roman" panose="02020603050405020304" pitchFamily="18" charset="0"/>
              </a:rPr>
              <a:t>It </a:t>
            </a:r>
            <a:r>
              <a:rPr lang="en-US" b="0" i="0" cap="none" dirty="0">
                <a:solidFill>
                  <a:schemeClr val="accent1"/>
                </a:solidFill>
                <a:latin typeface="Times New Roman" panose="02020603050405020304" pitchFamily="18" charset="0"/>
                <a:cs typeface="Times New Roman" panose="02020603050405020304" pitchFamily="18" charset="0"/>
              </a:rPr>
              <a:t>apply sentiment analysis to categorize user comments on a particular movie.</a:t>
            </a:r>
          </a:p>
        </p:txBody>
      </p:sp>
      <p:pic>
        <p:nvPicPr>
          <p:cNvPr id="4" name="Picture 3">
            <a:extLst>
              <a:ext uri="{FF2B5EF4-FFF2-40B4-BE49-F238E27FC236}">
                <a16:creationId xmlns:a16="http://schemas.microsoft.com/office/drawing/2014/main" id="{3BB0F90F-3604-3377-E7A7-01885F4A1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477" y="0"/>
            <a:ext cx="4030580" cy="5615493"/>
          </a:xfrm>
          <a:prstGeom prst="rect">
            <a:avLst/>
          </a:prstGeom>
        </p:spPr>
      </p:pic>
    </p:spTree>
    <p:extLst>
      <p:ext uri="{BB962C8B-B14F-4D97-AF65-F5344CB8AC3E}">
        <p14:creationId xmlns:p14="http://schemas.microsoft.com/office/powerpoint/2010/main" val="1510320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014096-94A4-8FFF-6522-AE0747A4E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2272"/>
            <a:ext cx="11704320" cy="5627598"/>
          </a:xfrm>
          <a:prstGeom prst="rect">
            <a:avLst/>
          </a:prstGeom>
        </p:spPr>
      </p:pic>
      <p:sp>
        <p:nvSpPr>
          <p:cNvPr id="8" name="TextBox 7">
            <a:extLst>
              <a:ext uri="{FF2B5EF4-FFF2-40B4-BE49-F238E27FC236}">
                <a16:creationId xmlns:a16="http://schemas.microsoft.com/office/drawing/2014/main" id="{3D3319AA-2A7A-B6AA-25FD-8531E5CE4BD4}"/>
              </a:ext>
            </a:extLst>
          </p:cNvPr>
          <p:cNvSpPr txBox="1"/>
          <p:nvPr/>
        </p:nvSpPr>
        <p:spPr>
          <a:xfrm>
            <a:off x="487678" y="554788"/>
            <a:ext cx="2685827" cy="707886"/>
          </a:xfrm>
          <a:prstGeom prst="rect">
            <a:avLst/>
          </a:prstGeom>
          <a:noFill/>
        </p:spPr>
        <p:txBody>
          <a:bodyPr wrap="square" rtlCol="0">
            <a:spAutoFit/>
          </a:bodyPr>
          <a:lstStyle/>
          <a:p>
            <a:r>
              <a:rPr lang="en-IN" sz="4000" dirty="0">
                <a:solidFill>
                  <a:schemeClr val="accent1"/>
                </a:solidFill>
                <a:cs typeface="Times New Roman" panose="02020603050405020304" pitchFamily="18" charset="0"/>
              </a:rPr>
              <a:t>FLOWCHART</a:t>
            </a:r>
          </a:p>
        </p:txBody>
      </p:sp>
    </p:spTree>
    <p:extLst>
      <p:ext uri="{BB962C8B-B14F-4D97-AF65-F5344CB8AC3E}">
        <p14:creationId xmlns:p14="http://schemas.microsoft.com/office/powerpoint/2010/main" val="23675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9D50-3897-A0DD-8189-09FFB11AA8AF}"/>
              </a:ext>
            </a:extLst>
          </p:cNvPr>
          <p:cNvSpPr>
            <a:spLocks noGrp="1"/>
          </p:cNvSpPr>
          <p:nvPr>
            <p:ph type="title"/>
          </p:nvPr>
        </p:nvSpPr>
        <p:spPr/>
        <p:txBody>
          <a:bodyPr>
            <a:normAutofit fontScale="90000"/>
          </a:bodyPr>
          <a:lstStyle/>
          <a:p>
            <a:br>
              <a:rPr lang="en-IN" i="0" cap="none" dirty="0">
                <a:effectLst/>
                <a:latin typeface="+mn-lt"/>
              </a:rPr>
            </a:br>
            <a:r>
              <a:rPr lang="en-IN" i="0" cap="none" dirty="0">
                <a:effectLst/>
                <a:latin typeface="+mn-lt"/>
              </a:rPr>
              <a:t>Content-based Filtering</a:t>
            </a:r>
            <a:br>
              <a:rPr lang="en-IN" i="0" cap="none" dirty="0">
                <a:effectLst/>
                <a:latin typeface="+mn-lt"/>
              </a:rPr>
            </a:br>
            <a:endParaRPr lang="en-IN" cap="none" dirty="0">
              <a:latin typeface="+mn-lt"/>
            </a:endParaRPr>
          </a:p>
        </p:txBody>
      </p:sp>
      <p:sp>
        <p:nvSpPr>
          <p:cNvPr id="3" name="Content Placeholder 2">
            <a:extLst>
              <a:ext uri="{FF2B5EF4-FFF2-40B4-BE49-F238E27FC236}">
                <a16:creationId xmlns:a16="http://schemas.microsoft.com/office/drawing/2014/main" id="{CDE3D98C-489F-4105-A166-AF1F9F8F9B28}"/>
              </a:ext>
            </a:extLst>
          </p:cNvPr>
          <p:cNvSpPr>
            <a:spLocks noGrp="1"/>
          </p:cNvSpPr>
          <p:nvPr>
            <p:ph sz="quarter" idx="13"/>
          </p:nvPr>
        </p:nvSpPr>
        <p:spPr>
          <a:xfrm>
            <a:off x="685800" y="2130014"/>
            <a:ext cx="10394707" cy="3244571"/>
          </a:xfrm>
        </p:spPr>
        <p:txBody>
          <a:bodyPr>
            <a:normAutofit/>
          </a:bodyPr>
          <a:lstStyle/>
          <a:p>
            <a:pPr marL="0" indent="0" algn="just">
              <a:buNone/>
            </a:pPr>
            <a:r>
              <a:rPr lang="en-US" sz="2400" b="0" i="0" cap="none" dirty="0">
                <a:solidFill>
                  <a:schemeClr val="accent1"/>
                </a:solidFill>
                <a:effectLst/>
                <a:latin typeface="Times New Roman" panose="02020603050405020304" pitchFamily="18" charset="0"/>
                <a:cs typeface="Times New Roman" panose="02020603050405020304" pitchFamily="18" charset="0"/>
              </a:rPr>
              <a:t>This algorithm is recommending stuff based on attributes of the item. For example, recommending movies based on their genres and released year. If we have genres like romance, comedy, action, drama, and horror for a movie and user liked that movie, it is good to recommend the movies with the same genres.</a:t>
            </a:r>
            <a:endParaRPr lang="en-IN" sz="2400" cap="none"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317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6EB7-D42C-3430-5683-2572B59A3396}"/>
              </a:ext>
            </a:extLst>
          </p:cNvPr>
          <p:cNvSpPr>
            <a:spLocks noGrp="1"/>
          </p:cNvSpPr>
          <p:nvPr>
            <p:ph type="title"/>
          </p:nvPr>
        </p:nvSpPr>
        <p:spPr/>
        <p:txBody>
          <a:bodyPr>
            <a:normAutofit/>
          </a:bodyPr>
          <a:lstStyle/>
          <a:p>
            <a:r>
              <a:rPr lang="en-IN" sz="4800" i="0" cap="none" dirty="0">
                <a:latin typeface="+mn-lt"/>
                <a:cs typeface="Times New Roman" panose="02020603050405020304" pitchFamily="18" charset="0"/>
              </a:rPr>
              <a:t>Cosine Similarity</a:t>
            </a:r>
            <a:endParaRPr lang="en-IN" sz="4800" cap="none" dirty="0">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id="{E65D4DC0-4F18-E0F7-7DDA-6C50436126A9}"/>
              </a:ext>
            </a:extLst>
          </p:cNvPr>
          <p:cNvSpPr>
            <a:spLocks noGrp="1"/>
          </p:cNvSpPr>
          <p:nvPr>
            <p:ph sz="quarter" idx="13"/>
          </p:nvPr>
        </p:nvSpPr>
        <p:spPr>
          <a:xfrm>
            <a:off x="685801" y="1990164"/>
            <a:ext cx="5618180" cy="3030071"/>
          </a:xfrm>
        </p:spPr>
        <p:txBody>
          <a:bodyPr>
            <a:normAutofit/>
          </a:bodyPr>
          <a:lstStyle/>
          <a:p>
            <a:pPr marL="0" indent="0" algn="just">
              <a:buNone/>
            </a:pPr>
            <a:r>
              <a:rPr lang="en-US" b="0" i="0" cap="none" dirty="0">
                <a:solidFill>
                  <a:schemeClr val="accent1"/>
                </a:solidFill>
                <a:effectLst/>
                <a:latin typeface="Times New Roman" panose="02020603050405020304" pitchFamily="18" charset="0"/>
                <a:cs typeface="Times New Roman" panose="02020603050405020304" pitchFamily="18" charset="0"/>
              </a:rPr>
              <a:t>If a movie A has romance and drama as it’s genres. Movie B has romance only as it’s genre. When we draw a 2D graph for the genres, we have to consider the romance as x-axis and drama as the y-axis. If we give value one for a genre the movie A will have the coordinate of (1,1) in the graph and movie B will have the coordinate of (1,0).</a:t>
            </a:r>
            <a:endParaRPr lang="en-IN" cap="none" dirty="0">
              <a:solidFill>
                <a:schemeClr val="accent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7F11D6CA-9FB6-90AB-A478-46D6A63F6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0792" y="1990164"/>
            <a:ext cx="4712498" cy="303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36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F0197-6276-418E-8D7D-BFFD37F9D632}"/>
              </a:ext>
            </a:extLst>
          </p:cNvPr>
          <p:cNvSpPr>
            <a:spLocks noGrp="1"/>
          </p:cNvSpPr>
          <p:nvPr>
            <p:ph type="title"/>
          </p:nvPr>
        </p:nvSpPr>
        <p:spPr>
          <a:xfrm>
            <a:off x="685801" y="685800"/>
            <a:ext cx="10396882" cy="1151965"/>
          </a:xfrm>
        </p:spPr>
        <p:txBody>
          <a:bodyPr>
            <a:noAutofit/>
          </a:bodyPr>
          <a:lstStyle/>
          <a:p>
            <a:br>
              <a:rPr lang="en-IN" sz="4800" i="0" cap="none" dirty="0">
                <a:effectLst/>
                <a:latin typeface="+mn-lt"/>
              </a:rPr>
            </a:br>
            <a:r>
              <a:rPr lang="en-IN" sz="4900" i="0" cap="none" dirty="0">
                <a:effectLst/>
                <a:latin typeface="+mn-lt"/>
              </a:rPr>
              <a:t>User-based Collaborative Filtering</a:t>
            </a:r>
            <a:br>
              <a:rPr lang="en-IN" sz="4800" i="0" cap="none" dirty="0">
                <a:effectLst/>
                <a:latin typeface="+mn-lt"/>
              </a:rPr>
            </a:br>
            <a:endParaRPr lang="en-IN" sz="4800" cap="none" dirty="0">
              <a:latin typeface="+mn-lt"/>
            </a:endParaRPr>
          </a:p>
        </p:txBody>
      </p:sp>
      <p:sp>
        <p:nvSpPr>
          <p:cNvPr id="3" name="Content Placeholder 2">
            <a:extLst>
              <a:ext uri="{FF2B5EF4-FFF2-40B4-BE49-F238E27FC236}">
                <a16:creationId xmlns:a16="http://schemas.microsoft.com/office/drawing/2014/main" id="{4702C068-00C7-E612-8423-24AD7836A7C9}"/>
              </a:ext>
            </a:extLst>
          </p:cNvPr>
          <p:cNvSpPr>
            <a:spLocks noGrp="1"/>
          </p:cNvSpPr>
          <p:nvPr>
            <p:ph sz="quarter" idx="13"/>
          </p:nvPr>
        </p:nvSpPr>
        <p:spPr>
          <a:xfrm>
            <a:off x="685801" y="2302137"/>
            <a:ext cx="5080298" cy="3083206"/>
          </a:xfrm>
        </p:spPr>
        <p:txBody>
          <a:bodyPr>
            <a:normAutofit/>
          </a:bodyPr>
          <a:lstStyle/>
          <a:p>
            <a:pPr marL="0" indent="0" algn="just">
              <a:buNone/>
            </a:pPr>
            <a:r>
              <a:rPr lang="en-US" b="0" i="0" cap="none" dirty="0">
                <a:solidFill>
                  <a:schemeClr val="accent1"/>
                </a:solidFill>
                <a:effectLst/>
                <a:latin typeface="Times New Roman" panose="02020603050405020304" pitchFamily="18" charset="0"/>
                <a:cs typeface="Times New Roman" panose="02020603050405020304" pitchFamily="18" charset="0"/>
              </a:rPr>
              <a:t>Finding other users similar to yourself based on their rating history and recommending movies that you haven’t watched. It’s recommending movies on other user’s collaborative behaviors. That’s why it is called user-based collaborative filtering. </a:t>
            </a:r>
            <a:endParaRPr lang="en-IN" cap="none" dirty="0">
              <a:solidFill>
                <a:schemeClr val="accent1"/>
              </a:solidFill>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2990044B-C8D7-815D-A651-FA979142D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4242" y="2969111"/>
            <a:ext cx="5422237"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04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51C8A5-9F67-C05F-A8C8-09B46CE6E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93562" cy="5637007"/>
          </a:xfrm>
          <a:prstGeom prst="rect">
            <a:avLst/>
          </a:prstGeom>
        </p:spPr>
      </p:pic>
    </p:spTree>
    <p:extLst>
      <p:ext uri="{BB962C8B-B14F-4D97-AF65-F5344CB8AC3E}">
        <p14:creationId xmlns:p14="http://schemas.microsoft.com/office/powerpoint/2010/main" val="1161978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A177AC-CE48-FB5D-4A0E-DCD1AD96F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03812" cy="6035040"/>
          </a:xfrm>
          <a:prstGeom prst="rect">
            <a:avLst/>
          </a:prstGeom>
        </p:spPr>
      </p:pic>
      <p:pic>
        <p:nvPicPr>
          <p:cNvPr id="4" name="Picture 3">
            <a:extLst>
              <a:ext uri="{FF2B5EF4-FFF2-40B4-BE49-F238E27FC236}">
                <a16:creationId xmlns:a16="http://schemas.microsoft.com/office/drawing/2014/main" id="{DCC15F1A-9AA1-ABA8-A188-D33C275FD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813" y="1"/>
            <a:ext cx="8100508" cy="2312893"/>
          </a:xfrm>
          <a:prstGeom prst="rect">
            <a:avLst/>
          </a:prstGeom>
        </p:spPr>
      </p:pic>
      <p:pic>
        <p:nvPicPr>
          <p:cNvPr id="6" name="Picture 5">
            <a:extLst>
              <a:ext uri="{FF2B5EF4-FFF2-40B4-BE49-F238E27FC236}">
                <a16:creationId xmlns:a16="http://schemas.microsoft.com/office/drawing/2014/main" id="{8C087FE7-50AB-D2BE-0AB8-2C42C93E4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812" y="2277954"/>
            <a:ext cx="4397087" cy="1863762"/>
          </a:xfrm>
          <a:prstGeom prst="rect">
            <a:avLst/>
          </a:prstGeom>
        </p:spPr>
      </p:pic>
      <p:pic>
        <p:nvPicPr>
          <p:cNvPr id="8" name="Picture 7">
            <a:extLst>
              <a:ext uri="{FF2B5EF4-FFF2-40B4-BE49-F238E27FC236}">
                <a16:creationId xmlns:a16="http://schemas.microsoft.com/office/drawing/2014/main" id="{F8AAA6AD-42F5-8C4A-7BD8-121F4FF25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3812" y="4141716"/>
            <a:ext cx="4397087" cy="1908105"/>
          </a:xfrm>
          <a:prstGeom prst="rect">
            <a:avLst/>
          </a:prstGeom>
        </p:spPr>
      </p:pic>
      <p:pic>
        <p:nvPicPr>
          <p:cNvPr id="10" name="Picture 9">
            <a:extLst>
              <a:ext uri="{FF2B5EF4-FFF2-40B4-BE49-F238E27FC236}">
                <a16:creationId xmlns:a16="http://schemas.microsoft.com/office/drawing/2014/main" id="{95A82011-EB47-CAAE-5947-A604ECA5C0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899" y="2277954"/>
            <a:ext cx="3703421" cy="3771867"/>
          </a:xfrm>
          <a:prstGeom prst="rect">
            <a:avLst/>
          </a:prstGeom>
        </p:spPr>
      </p:pic>
    </p:spTree>
    <p:extLst>
      <p:ext uri="{BB962C8B-B14F-4D97-AF65-F5344CB8AC3E}">
        <p14:creationId xmlns:p14="http://schemas.microsoft.com/office/powerpoint/2010/main" val="3690960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362168-FF05-B039-D4F8-DCD7F8196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04320" cy="5647765"/>
          </a:xfrm>
          <a:prstGeom prst="rect">
            <a:avLst/>
          </a:prstGeom>
        </p:spPr>
      </p:pic>
    </p:spTree>
    <p:extLst>
      <p:ext uri="{BB962C8B-B14F-4D97-AF65-F5344CB8AC3E}">
        <p14:creationId xmlns:p14="http://schemas.microsoft.com/office/powerpoint/2010/main" val="143632728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204</TotalTime>
  <Words>245</Words>
  <Application>Microsoft Office PowerPoint</Application>
  <PresentationFormat>Widescreen</PresentationFormat>
  <Paragraphs>13</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Impact</vt:lpstr>
      <vt:lpstr>Times New Roman</vt:lpstr>
      <vt:lpstr>Main Event</vt:lpstr>
      <vt:lpstr>Movie dome</vt:lpstr>
      <vt:lpstr>Objectives</vt:lpstr>
      <vt:lpstr>PowerPoint Presentation</vt:lpstr>
      <vt:lpstr> Content-based Filtering </vt:lpstr>
      <vt:lpstr>Cosine Similarity</vt:lpstr>
      <vt:lpstr> User-based Collaborative Filtering </vt:lpstr>
      <vt:lpstr>PowerPoint Presentation</vt:lpstr>
      <vt:lpstr>PowerPoint Presentation</vt:lpstr>
      <vt:lpstr>PowerPoint Presentation</vt:lpstr>
      <vt:lpstr>PowerPoint Presentation</vt:lpstr>
      <vt:lpstr> MovieDome  signing 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dome</dc:title>
  <dc:creator>Kavita Dharamshaktu</dc:creator>
  <cp:lastModifiedBy>Kavita Dharamshaktu</cp:lastModifiedBy>
  <cp:revision>3</cp:revision>
  <dcterms:created xsi:type="dcterms:W3CDTF">2022-05-26T08:30:19Z</dcterms:created>
  <dcterms:modified xsi:type="dcterms:W3CDTF">2022-05-28T16:09:54Z</dcterms:modified>
</cp:coreProperties>
</file>